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2" r:id="rId5"/>
    <p:sldId id="273" r:id="rId6"/>
    <p:sldId id="274" r:id="rId7"/>
    <p:sldId id="275" r:id="rId8"/>
    <p:sldId id="257" r:id="rId9"/>
    <p:sldId id="258" r:id="rId10"/>
    <p:sldId id="276" r:id="rId11"/>
    <p:sldId id="266" r:id="rId12"/>
    <p:sldId id="271" r:id="rId13"/>
    <p:sldId id="270" r:id="rId14"/>
    <p:sldId id="280" r:id="rId15"/>
    <p:sldId id="281" r:id="rId16"/>
    <p:sldId id="26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8D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D7353-B796-4D40-8FFE-20270D35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0F46D3-7691-4000-BF51-832BFE84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E37D2-42C5-4FFA-922E-DA25EA9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94646-3FD2-4D16-BC52-FA6E7C4E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90AA0-0B1F-49F9-B629-105288EF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0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C7ADA-FF9C-48F5-84D3-81BDDF2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34B5D-B28A-4328-B496-30EFA219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6DB9D-9FF0-4C9B-BDA1-6FB35DFC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AFEF-278D-4DE4-912C-EF489D59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09C3A-25BC-4A00-911F-6ADA612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2A984-3FE5-414E-96A8-DBD8EBA7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882BC-5332-417B-A75A-771E946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A4AD1-C203-4458-BD2D-31C58AF8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5DC92C-6D50-4C2A-9B4B-D36B9F5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060D-8FE1-4A48-AEB8-05A16642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1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AD57A-FE9B-461C-8C8D-012C35CA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D6D22-5447-43F3-917B-AE0BCA4B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8BCAD-D16A-40EF-9433-AF4C9460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D2D8-8811-4542-96C7-FD9BEC27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7502F-31B5-48B8-A9F2-9F14910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D6C16-8D4A-4F9A-A88E-95AC8BD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777EF-6162-48EE-8EEE-D1560B88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5D225-7927-4BD0-9881-F85DED01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78D265-CDEF-4F35-8365-B6D490AE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DC256-587B-48E4-92B9-C06886A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FC7D-BFD1-4522-9646-96C5D3A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53CCD-E28C-4CC3-A49A-90F4FDA35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DDAE0B-66CD-45CF-9F8E-E3561519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238A96-2A48-4CC3-B6C6-E453819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0F6581-1565-4EB6-B291-59B957D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3B520-73F1-4C0E-9EF5-CD12F6C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3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A17AC-CFFB-4381-B657-DFCF0824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7DE3F-FA04-4796-95DB-F7DC18A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9CF5-C089-4C35-9729-AE8D69D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832F30-DAF6-4B01-865A-EDE445A1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B3792-523C-4BCD-9AF3-C7844DE0E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0C230-02F1-48CF-A16C-056A65F8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B4DC3A-9850-49F7-A49D-3C919246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299DED-EF4F-4873-BAAF-AD39C0FA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9036-FD85-4042-9C4D-D57A75FA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BC097D-D79E-4F79-9C59-DCEB95C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A7F7DB-B4B4-4CE3-AE45-67DFFD3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26261-7774-4758-B231-68D1029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76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8DEA5-0544-49AB-AB97-499F745D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41481D-E4EC-4390-A218-432D82A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959D8-81BF-4B87-B60C-01EE7CA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2521-38D2-48F5-BCE5-1FEA03C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B585-D86C-4129-BF61-A2E0A9DF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1FBFA-1698-4A16-951C-313125CF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B3A0C-639A-4F4D-9515-C134714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C9AAE-C765-4224-8086-74E37B9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0C49A1-2E7D-44B4-893E-1B673BD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D43B-76B7-4605-90A8-FA43D26B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AEB8C0-B9F6-4D4D-88DA-607696A3A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23C12-2367-40FB-9DB5-F2A8B62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FB6B4-734B-4E6F-8299-27927AF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4E62D-E185-4C03-AAE1-8C705359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51CB-BC7F-4A5F-BE36-9C6FE942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B7B25-2D90-4AF0-8F0F-7FC38457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1BD15-94CC-4904-85E0-839122B1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933B9-E981-4963-BA43-35E50D58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FD98-37A5-49A6-AC49-A690E05C0ADE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F292D-072A-4460-B0A4-F324EBCD9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F87A12-4391-46F6-98C9-901177A6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5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A0336-9B45-4175-ACC4-7C935253F381}"/>
              </a:ext>
            </a:extLst>
          </p:cNvPr>
          <p:cNvSpPr txBox="1"/>
          <p:nvPr/>
        </p:nvSpPr>
        <p:spPr>
          <a:xfrm>
            <a:off x="3737181" y="4305238"/>
            <a:ext cx="4717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Цифровая экосистема ТУСУРа</a:t>
            </a:r>
          </a:p>
        </p:txBody>
      </p:sp>
    </p:spTree>
    <p:extLst>
      <p:ext uri="{BB962C8B-B14F-4D97-AF65-F5344CB8AC3E}">
        <p14:creationId xmlns:p14="http://schemas.microsoft.com/office/powerpoint/2010/main" val="2649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/>
                <a:t>10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B32557-530C-42EE-9E2D-04EB2E51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65" y="0"/>
            <a:ext cx="621336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68CE6-AA09-418E-BA98-9343036A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781"/>
            <a:ext cx="5482141" cy="2789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72DDE-BB52-4E11-9497-54E543618DF1}"/>
              </a:ext>
            </a:extLst>
          </p:cNvPr>
          <p:cNvSpPr txBox="1"/>
          <p:nvPr/>
        </p:nvSpPr>
        <p:spPr>
          <a:xfrm>
            <a:off x="58607" y="176660"/>
            <a:ext cx="533798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  <a:buClr>
                <a:srgbClr val="3C388D"/>
              </a:buClr>
              <a:buFont typeface="Arial" panose="020B0604020202020204" pitchFamily="34" charset="0"/>
              <a:buChar char="•"/>
            </a:pPr>
            <a:r>
              <a:rPr lang="ru-RU" b="1" u="sng" dirty="0">
                <a:solidFill>
                  <a:srgbClr val="3C388D"/>
                </a:solidFill>
              </a:rPr>
              <a:t>Дизайн интерфейса</a:t>
            </a:r>
            <a:r>
              <a:rPr lang="ru-RU" dirty="0">
                <a:solidFill>
                  <a:srgbClr val="3C388D"/>
                </a:solidFill>
              </a:rPr>
              <a:t> </a:t>
            </a:r>
            <a:r>
              <a:rPr lang="ru-RU" dirty="0"/>
              <a:t>– неотъемлемая часть любой системы, именно с ней пользователь взаимодействует в 100% случаев работы с любым приложением, системой, экосистемой</a:t>
            </a:r>
          </a:p>
        </p:txBody>
      </p:sp>
    </p:spTree>
    <p:extLst>
      <p:ext uri="{BB962C8B-B14F-4D97-AF65-F5344CB8AC3E}">
        <p14:creationId xmlns:p14="http://schemas.microsoft.com/office/powerpoint/2010/main" val="141359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810660" y="452013"/>
            <a:ext cx="846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По каким критериям мы можем выбирать аудиторию?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Номер аудитории: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Уникальный идентификатор каждой аудитории для удобства поиска и бронирования.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Вместимость: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Количество мест в аудитории, чтобы студенты могли выбирать подходящее помещение в зависимости от количества человек в группе.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Оборудование: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Список технического оборудования (проектор, доска, аудиосистема и т.д.), доступного в аудитории.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Тип помещения: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Лекционная, семинарская, компьютерная лаборатория и так далее.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Доступность для лиц с ОВЗ: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Информация о том, обеспечивает ли аудитория удобства для людей с ограниченными возможностями здоровья.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Расположение: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Этаж, корпус, номер на схеме здания для быстрой навигации.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69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EC502-25A1-4659-B400-2872B8DD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>
          <a:xfrm>
            <a:off x="1706005" y="65321"/>
            <a:ext cx="8894288" cy="6253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744A-0046-4133-AB38-F4BE7DEAB820}"/>
              </a:ext>
            </a:extLst>
          </p:cNvPr>
          <p:cNvSpPr txBox="1"/>
          <p:nvPr/>
        </p:nvSpPr>
        <p:spPr>
          <a:xfrm>
            <a:off x="4093357" y="6297776"/>
            <a:ext cx="433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ERD-</a:t>
            </a:r>
            <a:r>
              <a:rPr lang="ru-RU" dirty="0"/>
              <a:t>диаграмма для базы данных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2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Работа над интерфейсами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Проводится перевод планов корпусов с планов для эвакуации в формат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удобства работы и хранения;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endParaRPr lang="ru-RU" sz="1800" b="1" dirty="0">
              <a:latin typeface="Ink Free" panose="03080402000500000000" pitchFamily="66" charset="0"/>
            </a:endParaRPr>
          </a:p>
        </p:txBody>
      </p:sp>
      <p:pic>
        <p:nvPicPr>
          <p:cNvPr id="1026" name="Picture 2" descr="Приём инвалидов и лиц с ограниченными возможностями здоровья — Сайт для  абитуриента ТУСУР">
            <a:extLst>
              <a:ext uri="{FF2B5EF4-FFF2-40B4-BE49-F238E27FC236}">
                <a16:creationId xmlns:a16="http://schemas.microsoft.com/office/drawing/2014/main" id="{BF67FC61-B5C1-4133-99D6-01A9961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1190" r="10621" b="20357"/>
          <a:stretch/>
        </p:blipFill>
        <p:spPr bwMode="auto">
          <a:xfrm>
            <a:off x="500417" y="3028945"/>
            <a:ext cx="4563495" cy="27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D7E63F-6C8A-434A-B4CD-6CC4CF71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64" y="1951448"/>
            <a:ext cx="3893232" cy="457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4A63B8C-905D-446A-8BBE-E80FD1333B34}"/>
              </a:ext>
            </a:extLst>
          </p:cNvPr>
          <p:cNvSpPr/>
          <p:nvPr/>
        </p:nvSpPr>
        <p:spPr>
          <a:xfrm>
            <a:off x="4515956" y="4167954"/>
            <a:ext cx="2824844" cy="424360"/>
          </a:xfrm>
          <a:prstGeom prst="rightArrow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96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37C28-692E-423D-BA23-492578F7F86A}"/>
              </a:ext>
            </a:extLst>
          </p:cNvPr>
          <p:cNvSpPr txBox="1"/>
          <p:nvPr/>
        </p:nvSpPr>
        <p:spPr>
          <a:xfrm>
            <a:off x="810660" y="452013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Оценка работы команды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98575-85B1-4A02-BE45-0BC581DB431C}"/>
              </a:ext>
            </a:extLst>
          </p:cNvPr>
          <p:cNvSpPr txBox="1"/>
          <p:nvPr/>
        </p:nvSpPr>
        <p:spPr>
          <a:xfrm>
            <a:off x="5001980" y="1126676"/>
            <a:ext cx="51461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Дмитрий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Ноздриватых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dirty="0"/>
              <a:t>Разработка дизайна системы;</a:t>
            </a:r>
          </a:p>
          <a:p>
            <a:pPr algn="r"/>
            <a:r>
              <a:rPr lang="en-US" sz="1800" dirty="0"/>
              <a:t>Front-end</a:t>
            </a:r>
            <a:r>
              <a:rPr lang="en-US" dirty="0"/>
              <a:t>;</a:t>
            </a:r>
            <a:endParaRPr lang="ru-RU" dirty="0"/>
          </a:p>
          <a:p>
            <a:pPr algn="r"/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endParaRPr lang="ru-RU" b="1" dirty="0">
              <a:latin typeface="Ink Free" panose="03080402000500000000" pitchFamily="66" charset="0"/>
            </a:endParaRPr>
          </a:p>
          <a:p>
            <a:pPr algn="r"/>
            <a:endParaRPr lang="ru-RU" sz="1800" b="1" dirty="0">
              <a:latin typeface="Ink Free" panose="03080402000500000000" pitchFamily="66" charset="0"/>
            </a:endParaRP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Кирилл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Фроликов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dirty="0"/>
              <a:t>Разработка </a:t>
            </a:r>
            <a:r>
              <a:rPr lang="ru-RU" dirty="0"/>
              <a:t>дизайна системы;</a:t>
            </a:r>
          </a:p>
          <a:p>
            <a:pPr algn="r"/>
            <a:r>
              <a:rPr lang="ru-RU" sz="1800" dirty="0"/>
              <a:t>Прорисовка схем эта</a:t>
            </a:r>
            <a:r>
              <a:rPr lang="ru-RU" dirty="0"/>
              <a:t>жей;</a:t>
            </a:r>
          </a:p>
          <a:p>
            <a:pPr algn="r"/>
            <a:r>
              <a:rPr lang="ru-RU" sz="1800" u="sng" dirty="0"/>
              <a:t>Оценка</a:t>
            </a:r>
            <a:r>
              <a:rPr lang="ru-RU" u="sng" dirty="0"/>
              <a:t>: 5</a:t>
            </a:r>
            <a:r>
              <a:rPr lang="ru-RU" sz="1800" dirty="0"/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Игорь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Стоев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dirty="0"/>
              <a:t>Разработка </a:t>
            </a:r>
            <a:r>
              <a:rPr lang="en-US" dirty="0"/>
              <a:t>API</a:t>
            </a:r>
            <a:r>
              <a:rPr lang="ru-RU" dirty="0"/>
              <a:t> сервиса;</a:t>
            </a:r>
          </a:p>
          <a:p>
            <a:pPr algn="r"/>
            <a:r>
              <a:rPr lang="en-US" dirty="0"/>
              <a:t>Back-end;</a:t>
            </a:r>
          </a:p>
          <a:p>
            <a:pPr algn="r"/>
            <a:r>
              <a:rPr lang="ru-RU" dirty="0"/>
              <a:t>Аналитика</a:t>
            </a:r>
          </a:p>
          <a:p>
            <a:pPr algn="r"/>
            <a:r>
              <a:rPr lang="ru-RU" u="sng" dirty="0"/>
              <a:t>Оценка: 5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576E242-DFDA-46EE-B3EE-A3A07A8201DD}"/>
              </a:ext>
            </a:extLst>
          </p:cNvPr>
          <p:cNvSpPr/>
          <p:nvPr/>
        </p:nvSpPr>
        <p:spPr>
          <a:xfrm>
            <a:off x="2221365" y="2947307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9E1FC8-16C5-49D6-93DB-C5A46D7BF9F2}"/>
              </a:ext>
            </a:extLst>
          </p:cNvPr>
          <p:cNvSpPr/>
          <p:nvPr/>
        </p:nvSpPr>
        <p:spPr>
          <a:xfrm>
            <a:off x="2176359" y="944333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8E08822-7E8E-479B-A022-489C38933FC2}"/>
              </a:ext>
            </a:extLst>
          </p:cNvPr>
          <p:cNvSpPr/>
          <p:nvPr/>
        </p:nvSpPr>
        <p:spPr>
          <a:xfrm>
            <a:off x="2221365" y="4950281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AE816-76B0-444D-AF65-08B4E2CFC227}"/>
              </a:ext>
            </a:extLst>
          </p:cNvPr>
          <p:cNvSpPr txBox="1"/>
          <p:nvPr/>
        </p:nvSpPr>
        <p:spPr>
          <a:xfrm rot="16200000">
            <a:off x="1303588" y="3551110"/>
            <a:ext cx="349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>
                <a:solidFill>
                  <a:srgbClr val="FF0000"/>
                </a:solidFill>
                <a:latin typeface="Ink Free" panose="03080402000500000000" pitchFamily="66" charset="0"/>
              </a:rPr>
              <a:t>*здесь будут </a:t>
            </a:r>
            <a:r>
              <a:rPr lang="ru-RU" sz="2800" b="1" u="sng" dirty="0" err="1">
                <a:solidFill>
                  <a:srgbClr val="FF0000"/>
                </a:solidFill>
                <a:latin typeface="Ink Free" panose="03080402000500000000" pitchFamily="66" charset="0"/>
              </a:rPr>
              <a:t>фоточки</a:t>
            </a:r>
            <a:endParaRPr lang="ru-RU" sz="2800" b="1" u="sng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9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37C28-692E-423D-BA23-492578F7F86A}"/>
              </a:ext>
            </a:extLst>
          </p:cNvPr>
          <p:cNvSpPr txBox="1"/>
          <p:nvPr/>
        </p:nvSpPr>
        <p:spPr>
          <a:xfrm>
            <a:off x="810660" y="452013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Оценка работы команды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98575-85B1-4A02-BE45-0BC581DB431C}"/>
              </a:ext>
            </a:extLst>
          </p:cNvPr>
          <p:cNvSpPr txBox="1"/>
          <p:nvPr/>
        </p:nvSpPr>
        <p:spPr>
          <a:xfrm>
            <a:off x="5001980" y="1126676"/>
            <a:ext cx="51461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Фёдор Мальцев </a:t>
            </a:r>
          </a:p>
          <a:p>
            <a:pPr algn="r"/>
            <a:r>
              <a:rPr lang="ru-RU" dirty="0"/>
              <a:t>Аналитика;</a:t>
            </a:r>
          </a:p>
          <a:p>
            <a:pPr algn="r"/>
            <a:r>
              <a:rPr lang="ru-RU" dirty="0"/>
              <a:t>Создание словаря БД;</a:t>
            </a:r>
          </a:p>
          <a:p>
            <a:pPr algn="r"/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endParaRPr lang="ru-RU" b="1" dirty="0">
              <a:latin typeface="Ink Free" panose="03080402000500000000" pitchFamily="66" charset="0"/>
            </a:endParaRPr>
          </a:p>
          <a:p>
            <a:pPr algn="r"/>
            <a:endParaRPr lang="ru-RU" sz="1800" b="1" dirty="0">
              <a:latin typeface="Ink Free" panose="03080402000500000000" pitchFamily="66" charset="0"/>
            </a:endParaRP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Александр Лупанов </a:t>
            </a:r>
          </a:p>
          <a:p>
            <a:pPr algn="r"/>
            <a:r>
              <a:rPr lang="ru-RU" dirty="0"/>
              <a:t>Аналитика;</a:t>
            </a:r>
          </a:p>
          <a:p>
            <a:pPr algn="r"/>
            <a:r>
              <a:rPr lang="ru-RU" dirty="0"/>
              <a:t>Создание БД и </a:t>
            </a:r>
            <a:r>
              <a:rPr lang="en-US" dirty="0"/>
              <a:t>ERD</a:t>
            </a:r>
            <a:r>
              <a:rPr lang="ru-RU" dirty="0"/>
              <a:t>;</a:t>
            </a:r>
          </a:p>
          <a:p>
            <a:pPr algn="r"/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София Балачкова </a:t>
            </a:r>
          </a:p>
          <a:p>
            <a:pPr algn="r"/>
            <a:r>
              <a:rPr lang="ru-RU" dirty="0"/>
              <a:t>Руководство командой;</a:t>
            </a:r>
          </a:p>
          <a:p>
            <a:pPr algn="r"/>
            <a:r>
              <a:rPr lang="ru-RU" dirty="0"/>
              <a:t>Построение плана развития;</a:t>
            </a:r>
          </a:p>
          <a:p>
            <a:pPr algn="r"/>
            <a:r>
              <a:rPr lang="ru-RU" dirty="0"/>
              <a:t>Помощь во всех направленностях по запросу;</a:t>
            </a:r>
          </a:p>
          <a:p>
            <a:pPr algn="r"/>
            <a:r>
              <a:rPr lang="ru-RU" u="sng" dirty="0"/>
              <a:t>Оценка: _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576E242-DFDA-46EE-B3EE-A3A07A8201DD}"/>
              </a:ext>
            </a:extLst>
          </p:cNvPr>
          <p:cNvSpPr/>
          <p:nvPr/>
        </p:nvSpPr>
        <p:spPr>
          <a:xfrm>
            <a:off x="2221365" y="2947307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9E1FC8-16C5-49D6-93DB-C5A46D7BF9F2}"/>
              </a:ext>
            </a:extLst>
          </p:cNvPr>
          <p:cNvSpPr/>
          <p:nvPr/>
        </p:nvSpPr>
        <p:spPr>
          <a:xfrm>
            <a:off x="2176359" y="944333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8E08822-7E8E-479B-A022-489C38933FC2}"/>
              </a:ext>
            </a:extLst>
          </p:cNvPr>
          <p:cNvSpPr/>
          <p:nvPr/>
        </p:nvSpPr>
        <p:spPr>
          <a:xfrm>
            <a:off x="2221365" y="4950281"/>
            <a:ext cx="1789340" cy="1730825"/>
          </a:xfrm>
          <a:prstGeom prst="ellipse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AE816-76B0-444D-AF65-08B4E2CFC227}"/>
              </a:ext>
            </a:extLst>
          </p:cNvPr>
          <p:cNvSpPr txBox="1"/>
          <p:nvPr/>
        </p:nvSpPr>
        <p:spPr>
          <a:xfrm rot="16200000">
            <a:off x="1303588" y="3551110"/>
            <a:ext cx="349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>
                <a:solidFill>
                  <a:srgbClr val="FF0000"/>
                </a:solidFill>
                <a:latin typeface="Ink Free" panose="03080402000500000000" pitchFamily="66" charset="0"/>
              </a:rPr>
              <a:t>*здесь будут </a:t>
            </a:r>
            <a:r>
              <a:rPr lang="ru-RU" sz="2800" b="1" u="sng" dirty="0" err="1">
                <a:solidFill>
                  <a:srgbClr val="FF0000"/>
                </a:solidFill>
                <a:latin typeface="Ink Free" panose="03080402000500000000" pitchFamily="66" charset="0"/>
              </a:rPr>
              <a:t>фоточки</a:t>
            </a:r>
            <a:endParaRPr lang="ru-RU" sz="2800" b="1" u="sng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8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</p:spTree>
    <p:extLst>
      <p:ext uri="{BB962C8B-B14F-4D97-AF65-F5344CB8AC3E}">
        <p14:creationId xmlns:p14="http://schemas.microsoft.com/office/powerpoint/2010/main" val="11335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2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F86F6B-8A5F-4C80-8B66-869FA72343C4}"/>
              </a:ext>
            </a:extLst>
          </p:cNvPr>
          <p:cNvSpPr txBox="1"/>
          <p:nvPr/>
        </p:nvSpPr>
        <p:spPr>
          <a:xfrm>
            <a:off x="4730417" y="911323"/>
            <a:ext cx="6099810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Необходимость </a:t>
            </a:r>
            <a:r>
              <a:rPr lang="ru-RU" b="1" dirty="0"/>
              <a:t>цифровой трансформации процессов</a:t>
            </a:r>
            <a:r>
              <a:rPr lang="ru-RU" dirty="0"/>
              <a:t> в </a:t>
            </a:r>
            <a:r>
              <a:rPr lang="ru-RU" dirty="0" err="1"/>
              <a:t>ТУСУРе</a:t>
            </a:r>
            <a:r>
              <a:rPr lang="ru-RU" dirty="0"/>
              <a:t>, </a:t>
            </a:r>
            <a:r>
              <a:rPr lang="ru-RU" b="1" dirty="0"/>
              <a:t>объединения всех сервисов </a:t>
            </a:r>
            <a:r>
              <a:rPr lang="ru-RU" dirty="0"/>
              <a:t>и </a:t>
            </a:r>
            <a:r>
              <a:rPr lang="ru-RU" b="1" dirty="0"/>
              <a:t>платформ</a:t>
            </a:r>
            <a:r>
              <a:rPr lang="ru-RU" dirty="0"/>
              <a:t>, используемых </a:t>
            </a:r>
            <a:r>
              <a:rPr lang="ru-RU" b="1" dirty="0"/>
              <a:t>студентами и сотрудниками</a:t>
            </a:r>
            <a:r>
              <a:rPr lang="ru-RU" dirty="0"/>
              <a:t>, в </a:t>
            </a:r>
            <a:r>
              <a:rPr lang="ru-RU" b="1" u="sng" dirty="0"/>
              <a:t>единую цифровую экосистему</a:t>
            </a:r>
            <a:r>
              <a:rPr lang="ru-RU" dirty="0"/>
              <a:t>, обеспечивающую </a:t>
            </a:r>
            <a:r>
              <a:rPr lang="ru-RU" b="1" dirty="0"/>
              <a:t>легкий доступ</a:t>
            </a:r>
            <a:r>
              <a:rPr lang="ru-RU" dirty="0"/>
              <a:t>, </a:t>
            </a:r>
            <a:r>
              <a:rPr lang="ru-RU" b="1" dirty="0"/>
              <a:t>управление информацией </a:t>
            </a:r>
            <a:r>
              <a:rPr lang="ru-RU" dirty="0"/>
              <a:t>и </a:t>
            </a:r>
            <a:r>
              <a:rPr lang="ru-RU" b="1" dirty="0"/>
              <a:t>командную работу</a:t>
            </a:r>
            <a:r>
              <a:rPr lang="ru-RU" dirty="0"/>
              <a:t>. </a:t>
            </a:r>
          </a:p>
          <a:p>
            <a:pPr>
              <a:lnSpc>
                <a:spcPct val="150000"/>
              </a:lnSpc>
            </a:pPr>
            <a:r>
              <a:rPr lang="ru-RU" dirty="0"/>
              <a:t>В связи с отсутствием цифровизации процессов </a:t>
            </a:r>
            <a:r>
              <a:rPr lang="ru-RU" b="1" dirty="0"/>
              <a:t>студенты</a:t>
            </a:r>
            <a:r>
              <a:rPr lang="ru-RU" dirty="0"/>
              <a:t> и </a:t>
            </a:r>
            <a:r>
              <a:rPr lang="ru-RU" b="1" dirty="0"/>
              <a:t>сотрудники</a:t>
            </a:r>
            <a:r>
              <a:rPr lang="ru-RU" dirty="0"/>
              <a:t> ТУСУРа тратят </a:t>
            </a:r>
            <a:r>
              <a:rPr lang="ru-RU" b="1" dirty="0"/>
              <a:t>большое количество времени </a:t>
            </a:r>
            <a:r>
              <a:rPr lang="ru-RU" dirty="0"/>
              <a:t>на выполнение </a:t>
            </a:r>
            <a:r>
              <a:rPr lang="ru-RU" b="1" dirty="0"/>
              <a:t>рутинных задач </a:t>
            </a:r>
            <a:r>
              <a:rPr lang="ru-RU" dirty="0"/>
              <a:t>и </a:t>
            </a:r>
            <a:r>
              <a:rPr lang="ru-RU" b="1" dirty="0"/>
              <a:t>доступ к информации усложняется</a:t>
            </a:r>
            <a:r>
              <a:rPr lang="ru-RU" dirty="0"/>
              <a:t>. </a:t>
            </a:r>
          </a:p>
          <a:p>
            <a:pPr>
              <a:lnSpc>
                <a:spcPct val="150000"/>
              </a:lnSpc>
            </a:pPr>
            <a:r>
              <a:rPr lang="ru-RU" dirty="0"/>
              <a:t>Создание цифровой экосистемы позволит </a:t>
            </a:r>
            <a:r>
              <a:rPr lang="ru-RU" b="1" dirty="0"/>
              <a:t>оптимизировать</a:t>
            </a:r>
            <a:r>
              <a:rPr lang="ru-RU" dirty="0"/>
              <a:t> работу университета и повысить качество образовательных процессов.</a:t>
            </a:r>
          </a:p>
        </p:txBody>
      </p:sp>
      <p:pic>
        <p:nvPicPr>
          <p:cNvPr id="5122" name="Picture 2" descr="Проблема – Бесплатные иконки: знаки">
            <a:extLst>
              <a:ext uri="{FF2B5EF4-FFF2-40B4-BE49-F238E27FC236}">
                <a16:creationId xmlns:a16="http://schemas.microsoft.com/office/drawing/2014/main" id="{FBCA7F2E-0B96-492D-BA3D-DB1F16CF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" y="11811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B9AF93-B29A-44F7-ACAB-B5A2FDF31656}"/>
              </a:ext>
            </a:extLst>
          </p:cNvPr>
          <p:cNvSpPr txBox="1"/>
          <p:nvPr/>
        </p:nvSpPr>
        <p:spPr>
          <a:xfrm>
            <a:off x="-672754" y="4935974"/>
            <a:ext cx="6099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Проблематика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50572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3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2052" name="Picture 4" descr="Университет Стратегия развития Приоритет 2030">
            <a:extLst>
              <a:ext uri="{FF2B5EF4-FFF2-40B4-BE49-F238E27FC236}">
                <a16:creationId xmlns:a16="http://schemas.microsoft.com/office/drawing/2014/main" id="{F1A2B646-FE0D-4838-94B7-9DF47F51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619950"/>
            <a:ext cx="3596626" cy="71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92209-5C0F-4B2B-B6CD-BD93DA74C124}"/>
              </a:ext>
            </a:extLst>
          </p:cNvPr>
          <p:cNvSpPr txBox="1"/>
          <p:nvPr/>
        </p:nvSpPr>
        <p:spPr>
          <a:xfrm>
            <a:off x="5196840" y="4366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Проект 4.5 Управление и инфраструктурная трансформация: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Политика цифровой трансформации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Научная и инновационная политика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Образовательная политика</a:t>
            </a:r>
          </a:p>
        </p:txBody>
      </p: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70B54-8606-4361-A728-8EF216DE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0" y="1861116"/>
            <a:ext cx="3863744" cy="1137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2876-6272-48F3-B035-7D0A456DFDD7}"/>
              </a:ext>
            </a:extLst>
          </p:cNvPr>
          <p:cNvSpPr txBox="1"/>
          <p:nvPr/>
        </p:nvSpPr>
        <p:spPr>
          <a:xfrm>
            <a:off x="899160" y="2060542"/>
            <a:ext cx="6099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Стратегии цифровой трансформации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Задача правительства Томской области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Раздел 4. п.1 ст.6 – 7 </a:t>
            </a:r>
          </a:p>
        </p:txBody>
      </p:sp>
      <p:pic>
        <p:nvPicPr>
          <p:cNvPr id="2060" name="Picture 12" descr="Импортозамещение по-русски: зависимость России от импорта технологий за 20  лет выросла в 12 раз и продолжает расти | Финансовый гений | Дзен">
            <a:extLst>
              <a:ext uri="{FF2B5EF4-FFF2-40B4-BE49-F238E27FC236}">
                <a16:creationId xmlns:a16="http://schemas.microsoft.com/office/drawing/2014/main" id="{DA3928D2-61E0-4E29-8166-EA007ECD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2" y="3437777"/>
            <a:ext cx="4385317" cy="29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Индустрия 4.0: критерии цифровой зрелости и переход от документов к  требованиям - Connect-WIT">
            <a:extLst>
              <a:ext uri="{FF2B5EF4-FFF2-40B4-BE49-F238E27FC236}">
                <a16:creationId xmlns:a16="http://schemas.microsoft.com/office/drawing/2014/main" id="{A06C3C0A-3B47-452B-95F7-F21F4127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7022"/>
            <a:ext cx="4717597" cy="32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8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66628-1193-4273-B126-7860259CE904}"/>
              </a:ext>
            </a:extLst>
          </p:cNvPr>
          <p:cNvSpPr txBox="1"/>
          <p:nvPr/>
        </p:nvSpPr>
        <p:spPr>
          <a:xfrm>
            <a:off x="571472" y="285728"/>
            <a:ext cx="4904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Желаемое количество анкетируемых </a:t>
            </a:r>
            <a:r>
              <a:rPr lang="ru-RU" dirty="0">
                <a:latin typeface="Ink Free" panose="03080402000500000000" pitchFamily="66" charset="0"/>
              </a:rPr>
              <a:t>– </a:t>
            </a:r>
            <a:r>
              <a:rPr lang="ru-RU" dirty="0">
                <a:solidFill>
                  <a:srgbClr val="3B378D"/>
                </a:solidFill>
                <a:latin typeface="Ink Free" panose="03080402000500000000" pitchFamily="66" charset="0"/>
              </a:rPr>
              <a:t>113-130</a:t>
            </a:r>
          </a:p>
          <a:p>
            <a:r>
              <a:rPr lang="ru-RU" dirty="0"/>
              <a:t>Фактическое количество анкетируемых </a:t>
            </a:r>
            <a:r>
              <a:rPr lang="ru-RU" dirty="0">
                <a:latin typeface="Ink Free" panose="03080402000500000000" pitchFamily="66" charset="0"/>
              </a:rPr>
              <a:t>- </a:t>
            </a:r>
            <a:r>
              <a:rPr lang="ru-RU" dirty="0">
                <a:solidFill>
                  <a:srgbClr val="3B378D"/>
                </a:solidFill>
                <a:latin typeface="Ink Free" panose="03080402000500000000" pitchFamily="66" charset="0"/>
              </a:rPr>
              <a:t>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342E-DB77-48BC-9DBF-09ACAB8B19DD}"/>
              </a:ext>
            </a:extLst>
          </p:cNvPr>
          <p:cNvSpPr txBox="1"/>
          <p:nvPr/>
        </p:nvSpPr>
        <p:spPr>
          <a:xfrm>
            <a:off x="714348" y="1785926"/>
            <a:ext cx="4743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Возраст и степень образования анкетируемых</a:t>
            </a:r>
          </a:p>
          <a:p>
            <a:endParaRPr lang="ru-RU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36B52F2-A735-44E4-9769-BD9D8968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260" y="2428868"/>
            <a:ext cx="45434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E75093A1-402E-4D4F-B55D-96C8679E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3701" y="2428868"/>
            <a:ext cx="445770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9E4E3-A6D9-48E1-BA66-361A3C332120}"/>
              </a:ext>
            </a:extLst>
          </p:cNvPr>
          <p:cNvSpPr txBox="1"/>
          <p:nvPr/>
        </p:nvSpPr>
        <p:spPr>
          <a:xfrm>
            <a:off x="1736924" y="500042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часто пользуются аудиториями участники опроса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B67B1A-8FC6-4335-A923-70703886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989" y="1138238"/>
            <a:ext cx="7002463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417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CABB8E1-B5FD-4539-B8A5-0966E446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041" y="1643050"/>
            <a:ext cx="7191141" cy="412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93A1A-30FD-4608-A616-232AFA7EF059}"/>
              </a:ext>
            </a:extLst>
          </p:cNvPr>
          <p:cNvSpPr txBox="1"/>
          <p:nvPr/>
        </p:nvSpPr>
        <p:spPr>
          <a:xfrm>
            <a:off x="2690107" y="714356"/>
            <a:ext cx="329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Цель использования аудиторий</a:t>
            </a:r>
          </a:p>
        </p:txBody>
      </p:sp>
    </p:spTree>
    <p:extLst>
      <p:ext uri="{BB962C8B-B14F-4D97-AF65-F5344CB8AC3E}">
        <p14:creationId xmlns:p14="http://schemas.microsoft.com/office/powerpoint/2010/main" val="375137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80465B3-351D-4292-8A05-C90EBDA3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5125" y="1112374"/>
            <a:ext cx="7585605" cy="449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70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2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7EB78DC-0055-448A-9F4D-B4F54EDFC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872944"/>
              </p:ext>
            </p:extLst>
          </p:nvPr>
        </p:nvGraphicFramePr>
        <p:xfrm>
          <a:off x="0" y="-5337"/>
          <a:ext cx="11787001" cy="6891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00">
                  <a:extLst>
                    <a:ext uri="{9D8B030D-6E8A-4147-A177-3AD203B41FA5}">
                      <a16:colId xmlns:a16="http://schemas.microsoft.com/office/drawing/2014/main" val="2673591610"/>
                    </a:ext>
                  </a:extLst>
                </a:gridCol>
                <a:gridCol w="1964500">
                  <a:extLst>
                    <a:ext uri="{9D8B030D-6E8A-4147-A177-3AD203B41FA5}">
                      <a16:colId xmlns:a16="http://schemas.microsoft.com/office/drawing/2014/main" val="3986191751"/>
                    </a:ext>
                  </a:extLst>
                </a:gridCol>
                <a:gridCol w="3736042">
                  <a:extLst>
                    <a:ext uri="{9D8B030D-6E8A-4147-A177-3AD203B41FA5}">
                      <a16:colId xmlns:a16="http://schemas.microsoft.com/office/drawing/2014/main" val="2150760593"/>
                    </a:ext>
                  </a:extLst>
                </a:gridCol>
                <a:gridCol w="1493744">
                  <a:extLst>
                    <a:ext uri="{9D8B030D-6E8A-4147-A177-3AD203B41FA5}">
                      <a16:colId xmlns:a16="http://schemas.microsoft.com/office/drawing/2014/main" val="3313854736"/>
                    </a:ext>
                  </a:extLst>
                </a:gridCol>
                <a:gridCol w="1425458">
                  <a:extLst>
                    <a:ext uri="{9D8B030D-6E8A-4147-A177-3AD203B41FA5}">
                      <a16:colId xmlns:a16="http://schemas.microsoft.com/office/drawing/2014/main" val="2757416904"/>
                    </a:ext>
                  </a:extLst>
                </a:gridCol>
                <a:gridCol w="1202757">
                  <a:extLst>
                    <a:ext uri="{9D8B030D-6E8A-4147-A177-3AD203B41FA5}">
                      <a16:colId xmlns:a16="http://schemas.microsoft.com/office/drawing/2014/main" val="2070387104"/>
                    </a:ext>
                  </a:extLst>
                </a:gridCol>
              </a:tblGrid>
              <a:tr h="118309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возможность брони?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навигация?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карты корпусов (внутри)?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Нужно ли вводить бронирование?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Нужно ли вводить навигацию?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3591"/>
                  </a:ext>
                </a:extLst>
              </a:tr>
              <a:tr h="8568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ТУСУР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7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23476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87560"/>
                  </a:ext>
                </a:extLst>
              </a:tr>
              <a:tr h="118309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ТПУ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Коворкинг очно</a:t>
                      </a:r>
                      <a:br>
                        <a:rPr lang="ru-RU" dirty="0"/>
                      </a:br>
                      <a:r>
                        <a:rPr lang="ru-RU" dirty="0"/>
                        <a:t>Онлайн привилегированные лица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 (по переходу через</a:t>
                      </a:r>
                      <a:r>
                        <a:rPr lang="en-US" dirty="0"/>
                        <a:t> QR</a:t>
                      </a:r>
                      <a:r>
                        <a:rPr lang="ru-RU" dirty="0"/>
                        <a:t>-коды)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847593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ТГАСУ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9239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ТГПУ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152275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 err="1">
                          <a:solidFill>
                            <a:schemeClr val="bg2"/>
                          </a:solidFill>
                        </a:rPr>
                        <a:t>СибГМУ</a:t>
                      </a:r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62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4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3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76" y="2923037"/>
            <a:ext cx="6841924" cy="3934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47367" cy="30510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343" y="1921954"/>
            <a:ext cx="6522238" cy="3407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AFF97E-0CFF-475B-B30F-5DF9A6C3DFE3}"/>
              </a:ext>
            </a:extLst>
          </p:cNvPr>
          <p:cNvSpPr txBox="1"/>
          <p:nvPr/>
        </p:nvSpPr>
        <p:spPr>
          <a:xfrm>
            <a:off x="6689547" y="478225"/>
            <a:ext cx="11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ТУСУР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68A969C-273B-4ECE-8555-C72B653C13A5}"/>
              </a:ext>
            </a:extLst>
          </p:cNvPr>
          <p:cNvCxnSpPr/>
          <p:nvPr/>
        </p:nvCxnSpPr>
        <p:spPr>
          <a:xfrm flipH="1">
            <a:off x="6447367" y="1159328"/>
            <a:ext cx="1676097" cy="0"/>
          </a:xfrm>
          <a:prstGeom prst="straightConnector1">
            <a:avLst/>
          </a:prstGeom>
          <a:ln w="57150">
            <a:solidFill>
              <a:srgbClr val="3B37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F1310ED-9E49-4CF4-B78F-B70409566E23}"/>
              </a:ext>
            </a:extLst>
          </p:cNvPr>
          <p:cNvSpPr txBox="1"/>
          <p:nvPr/>
        </p:nvSpPr>
        <p:spPr>
          <a:xfrm>
            <a:off x="3096572" y="5596725"/>
            <a:ext cx="114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ТГАСУ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B46EAC-E41D-409A-8002-7EB2A073F1BB}"/>
              </a:ext>
            </a:extLst>
          </p:cNvPr>
          <p:cNvCxnSpPr>
            <a:cxnSpLocks/>
          </p:cNvCxnSpPr>
          <p:nvPr/>
        </p:nvCxnSpPr>
        <p:spPr>
          <a:xfrm>
            <a:off x="2930290" y="6119945"/>
            <a:ext cx="1707024" cy="0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BB2AF0-CCBB-4485-86D1-3B78C60C0C37}"/>
              </a:ext>
            </a:extLst>
          </p:cNvPr>
          <p:cNvSpPr txBox="1"/>
          <p:nvPr/>
        </p:nvSpPr>
        <p:spPr>
          <a:xfrm>
            <a:off x="9312752" y="1919672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ТГУ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5122ECE-8BA1-44E1-80C8-185960AE6D78}"/>
              </a:ext>
            </a:extLst>
          </p:cNvPr>
          <p:cNvCxnSpPr/>
          <p:nvPr/>
        </p:nvCxnSpPr>
        <p:spPr>
          <a:xfrm flipH="1">
            <a:off x="8831724" y="2472076"/>
            <a:ext cx="16760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5098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540</Words>
  <Application>Microsoft Office PowerPoint</Application>
  <PresentationFormat>Широкоэкранный</PresentationFormat>
  <Paragraphs>144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Ink Free</vt:lpstr>
      <vt:lpstr>Scada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Журиков Артём</dc:creator>
  <cp:lastModifiedBy>София Балачкова</cp:lastModifiedBy>
  <cp:revision>44</cp:revision>
  <dcterms:created xsi:type="dcterms:W3CDTF">2023-04-27T22:56:31Z</dcterms:created>
  <dcterms:modified xsi:type="dcterms:W3CDTF">2023-11-30T09:21:22Z</dcterms:modified>
</cp:coreProperties>
</file>